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4" r:id="rId3"/>
    <p:sldId id="285" r:id="rId4"/>
    <p:sldId id="286" r:id="rId5"/>
    <p:sldId id="287" r:id="rId6"/>
    <p:sldId id="288" r:id="rId7"/>
    <p:sldId id="289" r:id="rId8"/>
    <p:sldId id="291" r:id="rId9"/>
    <p:sldId id="292" r:id="rId10"/>
    <p:sldId id="293" r:id="rId11"/>
  </p:sldIdLst>
  <p:sldSz cx="9144000" cy="6858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00CC00"/>
    <a:srgbClr val="008000"/>
    <a:srgbClr val="66FF66"/>
    <a:srgbClr val="6600FF"/>
    <a:srgbClr val="000099"/>
    <a:srgbClr val="0000CC"/>
    <a:srgbClr val="CC0000"/>
    <a:srgbClr val="FFFF66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774C-FC9D-40EF-B2C0-6D2391A53175}" type="datetimeFigureOut">
              <a:rPr lang="ru-RU" smtClean="0"/>
              <a:t>23.10.2013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860B-94A4-41C9-86D6-BC3BD98F39E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0056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774C-FC9D-40EF-B2C0-6D2391A53175}" type="datetimeFigureOut">
              <a:rPr lang="ru-RU" smtClean="0"/>
              <a:t>23.10.2013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860B-94A4-41C9-86D6-BC3BD98F39E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15266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774C-FC9D-40EF-B2C0-6D2391A53175}" type="datetimeFigureOut">
              <a:rPr lang="ru-RU" smtClean="0"/>
              <a:t>23.10.2013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860B-94A4-41C9-86D6-BC3BD98F39E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1594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774C-FC9D-40EF-B2C0-6D2391A53175}" type="datetimeFigureOut">
              <a:rPr lang="ru-RU" smtClean="0"/>
              <a:t>23.10.2013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860B-94A4-41C9-86D6-BC3BD98F39E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3726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774C-FC9D-40EF-B2C0-6D2391A53175}" type="datetimeFigureOut">
              <a:rPr lang="ru-RU" smtClean="0"/>
              <a:t>23.10.2013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860B-94A4-41C9-86D6-BC3BD98F39E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4977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774C-FC9D-40EF-B2C0-6D2391A53175}" type="datetimeFigureOut">
              <a:rPr lang="ru-RU" smtClean="0"/>
              <a:t>23.10.2013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860B-94A4-41C9-86D6-BC3BD98F39E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80524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774C-FC9D-40EF-B2C0-6D2391A53175}" type="datetimeFigureOut">
              <a:rPr lang="ru-RU" smtClean="0"/>
              <a:t>23.10.2013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860B-94A4-41C9-86D6-BC3BD98F39E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5631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774C-FC9D-40EF-B2C0-6D2391A53175}" type="datetimeFigureOut">
              <a:rPr lang="ru-RU" smtClean="0"/>
              <a:t>23.10.2013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860B-94A4-41C9-86D6-BC3BD98F39E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99767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774C-FC9D-40EF-B2C0-6D2391A53175}" type="datetimeFigureOut">
              <a:rPr lang="ru-RU" smtClean="0"/>
              <a:t>23.10.2013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860B-94A4-41C9-86D6-BC3BD98F39E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2186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774C-FC9D-40EF-B2C0-6D2391A53175}" type="datetimeFigureOut">
              <a:rPr lang="ru-RU" smtClean="0"/>
              <a:t>23.10.2013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860B-94A4-41C9-86D6-BC3BD98F39E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2370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98774C-FC9D-40EF-B2C0-6D2391A53175}" type="datetimeFigureOut">
              <a:rPr lang="ru-RU" smtClean="0"/>
              <a:t>23.10.2013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6F860B-94A4-41C9-86D6-BC3BD98F39E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4414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98774C-FC9D-40EF-B2C0-6D2391A53175}" type="datetimeFigureOut">
              <a:rPr lang="ru-RU" smtClean="0"/>
              <a:t>23.10.2013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6F860B-94A4-41C9-86D6-BC3BD98F39E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98854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4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30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0"/>
            <a:ext cx="7772400" cy="963488"/>
          </a:xfrm>
        </p:spPr>
        <p:txBody>
          <a:bodyPr>
            <a:normAutofit fontScale="90000"/>
          </a:bodyPr>
          <a:lstStyle/>
          <a:p>
            <a:pPr lvl="0"/>
            <a: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400" b="1" dirty="0" smtClean="0">
                <a:ln w="12700">
                  <a:solidFill>
                    <a:srgbClr val="009900"/>
                  </a:solidFill>
                  <a:prstDash val="solid"/>
                </a:ln>
                <a:solidFill>
                  <a:srgbClr val="0099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НОРМАТИВНЫЕ ДОКУМЕНТЫ ПО ОРГАНИЗАЦИИ ИЗУЧЕНИЯ ТАТАРСКОГО ЯЗЫКА</a:t>
            </a:r>
            <a:endParaRPr lang="ru-RU" sz="2400" b="1" dirty="0">
              <a:ln w="12700">
                <a:solidFill>
                  <a:srgbClr val="009900"/>
                </a:solidFill>
                <a:prstDash val="solid"/>
              </a:ln>
              <a:solidFill>
                <a:srgbClr val="0099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908720"/>
            <a:ext cx="8856984" cy="5760640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Закон РТ от 08.07.1992 N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1560-XII (ред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. от 03.03.2012)</a:t>
            </a:r>
            <a:b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</a:b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"О государственных языках Республики Татарстан и других языках в Республике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Татарстан</a:t>
            </a:r>
          </a:p>
          <a:p>
            <a:pPr marL="342900" indent="-342900" algn="l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Постановление 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КМ РТ от 11.02.2013 N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90(ред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. от 13.09.2013)</a:t>
            </a:r>
            <a:b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</a:b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"О Республиканской стратегии действий в интересах детей на 2013 - 2017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годы«</a:t>
            </a:r>
          </a:p>
          <a:p>
            <a:pPr marL="342900" indent="-342900" algn="l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v"/>
            </a:pP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Постановление 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КМ РТ от 30.12.2010 N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1174(ред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. от 31.12.2011)</a:t>
            </a:r>
            <a:b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</a:b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"Об утверждении Стратегии развития образования в Республике Татарстан на 2010 - 2015 годы "</a:t>
            </a:r>
            <a:r>
              <a:rPr lang="ru-RU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Килэчэк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" - "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Будущее« (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вместе с "Планом первоочередных мероприятий по реализации Стратегии развития образования в Республике 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    Татарстан 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на 2010 - 2015 годы "</a:t>
            </a:r>
            <a:r>
              <a:rPr lang="ru-RU" sz="20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Килэчэк</a:t>
            </a:r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" - "Будущее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")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endParaRPr lang="ru-RU" sz="20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9218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17"/>
    </mc:Choice>
    <mc:Fallback xmlns="">
      <p:transition spd="slow" advTm="15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64"/>
            <a:ext cx="9144000" cy="68330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-138741"/>
            <a:ext cx="8424936" cy="963488"/>
          </a:xfrm>
        </p:spPr>
        <p:txBody>
          <a:bodyPr>
            <a:normAutofit/>
          </a:bodyPr>
          <a:lstStyle/>
          <a:p>
            <a:pPr lvl="0"/>
            <a: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ГОВОРИМ ПО –ТАТАРСКИ. ТАТАРЧА </a:t>
            </a:r>
            <a:r>
              <a:rPr lang="tt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СӨЙЛӘШӘБЕЗ</a:t>
            </a: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</a:t>
            </a:r>
            <a:endParaRPr lang="ru-RU" sz="28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008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303" t="11880" b="4484"/>
          <a:stretch/>
        </p:blipFill>
        <p:spPr>
          <a:xfrm>
            <a:off x="467544" y="843767"/>
            <a:ext cx="8208912" cy="5740692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47989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17"/>
    </mc:Choice>
    <mc:Fallback xmlns="">
      <p:transition spd="slow" advTm="15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901" y="24964"/>
            <a:ext cx="9144000" cy="6833036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332656"/>
            <a:ext cx="8856984" cy="6336704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200" dirty="0" smtClean="0">
                <a:solidFill>
                  <a:srgbClr val="6600FF"/>
                </a:solidFill>
                <a:latin typeface="Tahoma"/>
                <a:ea typeface="Calibri"/>
                <a:cs typeface="Times New Roman"/>
              </a:rPr>
              <a:t> 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endParaRPr lang="ru-RU" sz="2200" b="1" dirty="0">
              <a:ln w="1905">
                <a:solidFill>
                  <a:schemeClr val="accent6">
                    <a:lumMod val="75000"/>
                  </a:schemeClr>
                </a:solidFill>
              </a:ln>
              <a:solidFill>
                <a:srgbClr val="6600FF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«Региональная программа 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дошкольного образования.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err="1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Төбәкнең</a:t>
            </a:r>
            <a:r>
              <a:rPr lang="ru-RU" sz="2800" b="1" dirty="0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 </a:t>
            </a:r>
            <a:r>
              <a:rPr lang="ru-RU" sz="2800" b="1" dirty="0" err="1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мәктәпкәчә</a:t>
            </a:r>
            <a:r>
              <a:rPr lang="ru-RU" sz="2800" b="1" dirty="0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 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err="1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белем</a:t>
            </a:r>
            <a:r>
              <a:rPr lang="ru-RU" sz="2800" b="1" dirty="0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 </a:t>
            </a:r>
            <a:r>
              <a:rPr lang="ru-RU" sz="2800" b="1" dirty="0" err="1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бирү</a:t>
            </a:r>
            <a:r>
              <a:rPr lang="ru-RU" sz="2800" b="1" dirty="0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 </a:t>
            </a:r>
            <a:r>
              <a:rPr lang="ru-RU" sz="2800" b="1" dirty="0" err="1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программасы</a:t>
            </a:r>
            <a:r>
              <a:rPr lang="ru-RU" sz="2800" b="1" dirty="0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.» 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/Автор – Р. К. </a:t>
            </a:r>
            <a:r>
              <a:rPr lang="ru-RU" sz="2800" b="1" dirty="0" err="1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Шаехова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/ </a:t>
            </a: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endParaRPr lang="ru-RU" sz="2400" dirty="0" smtClean="0">
              <a:solidFill>
                <a:srgbClr val="6600FF"/>
              </a:solidFill>
              <a:latin typeface="Tahoma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sz="2200" dirty="0" smtClean="0">
                <a:solidFill>
                  <a:srgbClr val="6600FF"/>
                </a:solidFill>
                <a:latin typeface="Tahoma"/>
                <a:ea typeface="Calibri"/>
                <a:cs typeface="Times New Roman"/>
              </a:rPr>
              <a:t>-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04664"/>
            <a:ext cx="3259807" cy="484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412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17"/>
    </mc:Choice>
    <mc:Fallback xmlns="">
      <p:transition spd="slow" advTm="15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64"/>
            <a:ext cx="9144000" cy="68330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424936" cy="963488"/>
          </a:xfrm>
        </p:spPr>
        <p:txBody>
          <a:bodyPr>
            <a:normAutofit/>
          </a:bodyPr>
          <a:lstStyle/>
          <a:p>
            <a:pPr lvl="0"/>
            <a: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ОСНОВНЫЕ НАПРАВЛЕНИЯ ИСПОЛЬЗОВАНИЯ УМК </a:t>
            </a:r>
            <a:endParaRPr lang="ru-RU" sz="28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008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3508" y="1124860"/>
            <a:ext cx="8856984" cy="5760640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200" b="1" dirty="0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 </a:t>
            </a:r>
            <a:r>
              <a:rPr lang="ru-RU" sz="2400" b="1" dirty="0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Организация образовательной деятельности с детьми 4-7  лет в соответствии с региональной программой.</a:t>
            </a:r>
          </a:p>
          <a:p>
            <a:pPr marL="342900" indent="-342900" algn="l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400" b="1" dirty="0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Использование хрестоматии для чтения, прослушивание дисков, просмотр мультфильмов в режимных моментах</a:t>
            </a:r>
          </a:p>
          <a:p>
            <a:pPr marL="342900" indent="-342900" algn="l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Ø"/>
            </a:pPr>
            <a:r>
              <a:rPr lang="ru-RU" sz="2400" b="1" dirty="0" smtClean="0">
                <a:ln w="1905">
                  <a:solidFill>
                    <a:schemeClr val="accent6">
                      <a:lumMod val="75000"/>
                    </a:schemeClr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/>
                <a:ea typeface="Calibri"/>
                <a:cs typeface="Times New Roman"/>
              </a:rPr>
              <a:t>Использование УМК при организации тематических мероприятий</a:t>
            </a:r>
            <a:endParaRPr lang="ru-RU" sz="2400" b="1" dirty="0">
              <a:ln w="1905">
                <a:solidFill>
                  <a:schemeClr val="accent6">
                    <a:lumMod val="75000"/>
                  </a:schemeClr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Calibri"/>
              <a:cs typeface="Times New Roman"/>
            </a:endParaRPr>
          </a:p>
          <a:p>
            <a:endParaRPr lang="ru-RU" sz="2400" b="1" dirty="0">
              <a:solidFill>
                <a:schemeClr val="tx2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04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17"/>
    </mc:Choice>
    <mc:Fallback xmlns="">
      <p:transition spd="slow" advTm="15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64"/>
            <a:ext cx="9144000" cy="68330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424936" cy="963488"/>
          </a:xfrm>
        </p:spPr>
        <p:txBody>
          <a:bodyPr>
            <a:normAutofit/>
          </a:bodyPr>
          <a:lstStyle/>
          <a:p>
            <a:pPr lvl="0"/>
            <a: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ГОВОРИМ ПО –ТАТАРСКИ. ТАТАРЧА </a:t>
            </a:r>
            <a:r>
              <a:rPr lang="tt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СӨЙЛӘШӘБЕЗ</a:t>
            </a: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</a:t>
            </a:r>
            <a:endParaRPr lang="ru-RU" sz="28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008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30"/>
          <a:stretch/>
        </p:blipFill>
        <p:spPr>
          <a:xfrm>
            <a:off x="379454" y="1124744"/>
            <a:ext cx="8413869" cy="5488154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44118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17"/>
    </mc:Choice>
    <mc:Fallback xmlns="">
      <p:transition spd="slow" advTm="15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330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-171400"/>
            <a:ext cx="8424936" cy="963488"/>
          </a:xfrm>
        </p:spPr>
        <p:txBody>
          <a:bodyPr>
            <a:normAutofit/>
          </a:bodyPr>
          <a:lstStyle/>
          <a:p>
            <a:pPr lvl="0"/>
            <a: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ГОВОРИМ ПО –ТАТАРСКИ. ТАТАРЧА </a:t>
            </a:r>
            <a:r>
              <a:rPr lang="tt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СӨЙЛӘШӘБЕЗ</a:t>
            </a: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</a:t>
            </a:r>
            <a:endParaRPr lang="ru-RU" sz="28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008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76"/>
          <a:stretch/>
        </p:blipFill>
        <p:spPr>
          <a:xfrm>
            <a:off x="293872" y="908720"/>
            <a:ext cx="8556256" cy="5616624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0744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17"/>
    </mc:Choice>
    <mc:Fallback xmlns="">
      <p:transition spd="slow" advTm="15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64"/>
            <a:ext cx="9144000" cy="68330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424936" cy="963488"/>
          </a:xfrm>
        </p:spPr>
        <p:txBody>
          <a:bodyPr>
            <a:normAutofit/>
          </a:bodyPr>
          <a:lstStyle/>
          <a:p>
            <a:pPr lvl="0"/>
            <a: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ГОВОРИМ ПО –ТАТАРСКИ. ТАТАРЧА </a:t>
            </a:r>
            <a:r>
              <a:rPr lang="tt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СӨЙЛӘШӘБЕЗ</a:t>
            </a: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</a:t>
            </a:r>
            <a:endParaRPr lang="ru-RU" sz="28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008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728"/>
          <a:stretch/>
        </p:blipFill>
        <p:spPr>
          <a:xfrm>
            <a:off x="370807" y="1412776"/>
            <a:ext cx="8402386" cy="5184576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075259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17"/>
    </mc:Choice>
    <mc:Fallback xmlns="">
      <p:transition spd="slow" advTm="15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64"/>
            <a:ext cx="9144000" cy="68330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424936" cy="963488"/>
          </a:xfrm>
        </p:spPr>
        <p:txBody>
          <a:bodyPr>
            <a:normAutofit/>
          </a:bodyPr>
          <a:lstStyle/>
          <a:p>
            <a:pPr lvl="0"/>
            <a: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ГОВОРИМ ПО –ТАТАРСКИ. ТАТАРЧА </a:t>
            </a:r>
            <a:r>
              <a:rPr lang="tt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СӨЙЛӘШӘБЕЗ</a:t>
            </a: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</a:t>
            </a:r>
            <a:endParaRPr lang="ru-RU" sz="28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008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17" b="10976"/>
          <a:stretch/>
        </p:blipFill>
        <p:spPr>
          <a:xfrm>
            <a:off x="301517" y="1628800"/>
            <a:ext cx="8540966" cy="4958491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422982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17"/>
    </mc:Choice>
    <mc:Fallback xmlns="">
      <p:transition spd="slow" advTm="15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64"/>
            <a:ext cx="9144000" cy="68330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424936" cy="963488"/>
          </a:xfrm>
        </p:spPr>
        <p:txBody>
          <a:bodyPr>
            <a:normAutofit/>
          </a:bodyPr>
          <a:lstStyle/>
          <a:p>
            <a:pPr lvl="0"/>
            <a: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ГОВОРИМ ПО –ТАТАРСКИ. ТАТАРЧА </a:t>
            </a:r>
            <a:r>
              <a:rPr lang="tt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СӨЙЛӘШӘБЕЗ</a:t>
            </a: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</a:t>
            </a:r>
            <a:endParaRPr lang="ru-RU" sz="28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008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7857"/>
          <a:stretch/>
        </p:blipFill>
        <p:spPr>
          <a:xfrm>
            <a:off x="251520" y="1268760"/>
            <a:ext cx="8568952" cy="5279090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7064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17"/>
    </mc:Choice>
    <mc:Fallback xmlns="">
      <p:transition spd="slow" advTm="15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964"/>
            <a:ext cx="9144000" cy="6833036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0"/>
            <a:ext cx="8424936" cy="963488"/>
          </a:xfrm>
        </p:spPr>
        <p:txBody>
          <a:bodyPr>
            <a:normAutofit/>
          </a:bodyPr>
          <a:lstStyle/>
          <a:p>
            <a:pPr lvl="0"/>
            <a: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sz="24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ГОВОРИМ ПО –ТАТАРСКИ. ТАТАРЧА </a:t>
            </a:r>
            <a:r>
              <a:rPr lang="tt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СӨЙЛӘШӘБЕЗ</a:t>
            </a:r>
            <a:r>
              <a:rPr lang="ru-RU" sz="2800" b="1" dirty="0" smtClean="0">
                <a:ln w="12700">
                  <a:solidFill>
                    <a:srgbClr val="1F497D">
                      <a:satMod val="155000"/>
                    </a:srgbClr>
                  </a:solidFill>
                  <a:prstDash val="solid"/>
                </a:ln>
                <a:solidFill>
                  <a:srgbClr val="008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</a:t>
            </a:r>
            <a:endParaRPr lang="ru-RU" sz="2800" b="1" dirty="0">
              <a:ln w="12700">
                <a:solidFill>
                  <a:srgbClr val="1F497D">
                    <a:satMod val="155000"/>
                  </a:srgbClr>
                </a:solidFill>
                <a:prstDash val="solid"/>
              </a:ln>
              <a:solidFill>
                <a:srgbClr val="008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11" t="9299" b="3651"/>
          <a:stretch/>
        </p:blipFill>
        <p:spPr>
          <a:xfrm>
            <a:off x="683568" y="1052736"/>
            <a:ext cx="7488832" cy="5469657"/>
          </a:xfrm>
          <a:prstGeom prst="rect">
            <a:avLst/>
          </a:prstGeom>
          <a:ln w="88900" cap="sq" cmpd="thickThin">
            <a:solidFill>
              <a:srgbClr val="FFC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2247071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817"/>
    </mc:Choice>
    <mc:Fallback xmlns="">
      <p:transition spd="slow" advTm="158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</TotalTime>
  <Words>68</Words>
  <Application>Microsoft Office PowerPoint</Application>
  <PresentationFormat>Экран (4:3)</PresentationFormat>
  <Paragraphs>24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НОРМАТИВНЫЕ ДОКУМЕНТЫ ПО ОРГАНИЗАЦИИ ИЗУЧЕНИЯ ТАТАРСКОГО ЯЗЫКА</vt:lpstr>
      <vt:lpstr>Презентация PowerPoint</vt:lpstr>
      <vt:lpstr> ОСНОВНЫЕ НАПРАВЛЕНИЯ ИСПОЛЬЗОВАНИЯ УМК </vt:lpstr>
      <vt:lpstr> «ГОВОРИМ ПО –ТАТАРСКИ. ТАТАРЧА СӨЙЛӘШӘБЕЗ»</vt:lpstr>
      <vt:lpstr> «ГОВОРИМ ПО –ТАТАРСКИ. ТАТАРЧА СӨЙЛӘШӘБЕЗ»</vt:lpstr>
      <vt:lpstr> «ГОВОРИМ ПО –ТАТАРСКИ. ТАТАРЧА СӨЙЛӘШӘБЕЗ»</vt:lpstr>
      <vt:lpstr> «ГОВОРИМ ПО –ТАТАРСКИ. ТАТАРЧА СӨЙЛӘШӘБЕЗ»</vt:lpstr>
      <vt:lpstr> «ГОВОРИМ ПО –ТАТАРСКИ. ТАТАРЧА СӨЙЛӘШӘБЕЗ»</vt:lpstr>
      <vt:lpstr> «ГОВОРИМ ПО –ТАТАРСКИ. ТАТАРЧА СӨЙЛӘШӘБЕЗ»</vt:lpstr>
      <vt:lpstr> «ГОВОРИМ ПО –ТАТАРСКИ. ТАТАРЧА СӨЙЛӘШӘБЕЗ»</vt:lpstr>
    </vt:vector>
  </TitlesOfParts>
  <Company>МБДОУ "Петушок"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«СЕМЕНОВСКАЯ МАТРЕШКА»</dc:title>
  <dc:creator>Заведующая</dc:creator>
  <cp:lastModifiedBy>Петушок</cp:lastModifiedBy>
  <cp:revision>34</cp:revision>
  <dcterms:created xsi:type="dcterms:W3CDTF">2012-11-13T12:51:16Z</dcterms:created>
  <dcterms:modified xsi:type="dcterms:W3CDTF">2013-10-23T19:31:50Z</dcterms:modified>
</cp:coreProperties>
</file>